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5" r:id="rId11"/>
    <p:sldId id="272" r:id="rId12"/>
    <p:sldId id="269" r:id="rId13"/>
    <p:sldId id="264" r:id="rId14"/>
    <p:sldId id="274" r:id="rId15"/>
    <p:sldId id="275" r:id="rId16"/>
    <p:sldId id="27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203"/>
    <a:srgbClr val="2C6ABB"/>
    <a:srgbClr val="2181E5"/>
    <a:srgbClr val="A2E7A3"/>
    <a:srgbClr val="E79F8E"/>
    <a:srgbClr val="7F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/>
    <p:restoredTop sz="85352"/>
  </p:normalViewPr>
  <p:slideViewPr>
    <p:cSldViewPr snapToGrid="0" snapToObjects="1">
      <p:cViewPr>
        <p:scale>
          <a:sx n="114" d="100"/>
          <a:sy n="114" d="100"/>
        </p:scale>
        <p:origin x="128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835AA-362A-B548-860F-52CC2558C352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7BC8-FF8E-8A44-808C-4769702E1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4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 smtClean="0"/>
              <a:t>Skal</a:t>
            </a:r>
            <a:r>
              <a:rPr lang="en-US" smtClean="0"/>
              <a:t> </a:t>
            </a:r>
            <a:r>
              <a:rPr lang="en-US" err="1" smtClean="0"/>
              <a:t>snakke</a:t>
            </a:r>
            <a:r>
              <a:rPr lang="en-US" smtClean="0"/>
              <a:t> </a:t>
            </a:r>
            <a:r>
              <a:rPr lang="en-US" err="1" smtClean="0"/>
              <a:t>litt</a:t>
            </a:r>
            <a:r>
              <a:rPr lang="en-US" smtClean="0"/>
              <a:t> om FP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Heter</a:t>
            </a:r>
            <a:r>
              <a:rPr lang="en-US" smtClean="0"/>
              <a:t> Kjetil </a:t>
            </a:r>
            <a:r>
              <a:rPr lang="en-US" err="1" smtClean="0"/>
              <a:t>og</a:t>
            </a:r>
            <a:r>
              <a:rPr lang="en-US" smtClean="0"/>
              <a:t> </a:t>
            </a:r>
            <a:r>
              <a:rPr lang="en-US" err="1" smtClean="0"/>
              <a:t>har</a:t>
            </a:r>
            <a:r>
              <a:rPr lang="en-US" smtClean="0"/>
              <a:t> </a:t>
            </a:r>
            <a:r>
              <a:rPr lang="en-US" err="1" smtClean="0"/>
              <a:t>jobbet</a:t>
            </a:r>
            <a:r>
              <a:rPr lang="en-US" smtClean="0"/>
              <a:t> </a:t>
            </a:r>
            <a:r>
              <a:rPr lang="en-US" err="1" smtClean="0"/>
              <a:t>i</a:t>
            </a:r>
            <a:r>
              <a:rPr lang="en-US" baseline="0" smtClean="0"/>
              <a:t> BEKK </a:t>
            </a:r>
            <a:r>
              <a:rPr lang="en-US" baseline="0" err="1" smtClean="0"/>
              <a:t>i</a:t>
            </a:r>
            <a:r>
              <a:rPr lang="en-US" baseline="0" smtClean="0"/>
              <a:t> </a:t>
            </a:r>
            <a:r>
              <a:rPr lang="en-US" baseline="0" err="1" smtClean="0"/>
              <a:t>snart</a:t>
            </a:r>
            <a:r>
              <a:rPr lang="en-US" baseline="0" smtClean="0"/>
              <a:t> 6 </a:t>
            </a:r>
            <a:r>
              <a:rPr lang="en-US" baseline="0" err="1" smtClean="0"/>
              <a:t>år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faggruppeleder</a:t>
            </a:r>
            <a:r>
              <a:rPr lang="en-US" baseline="0" smtClean="0"/>
              <a:t> for FP</a:t>
            </a:r>
            <a:br>
              <a:rPr lang="en-US" baseline="0" smtClean="0"/>
            </a:b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70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3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smtClean="0"/>
              <a:t> </a:t>
            </a:r>
            <a:r>
              <a:rPr lang="en-US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kanskje</a:t>
            </a:r>
            <a:r>
              <a:rPr lang="en-US" baseline="0" smtClean="0"/>
              <a:t> </a:t>
            </a:r>
            <a:r>
              <a:rPr lang="en-US" baseline="0" err="1" smtClean="0"/>
              <a:t>kan</a:t>
            </a:r>
            <a:r>
              <a:rPr lang="en-US" baseline="0" smtClean="0"/>
              <a:t> sees </a:t>
            </a:r>
            <a:r>
              <a:rPr lang="en-US" baseline="0" err="1" smtClean="0"/>
              <a:t>på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starten</a:t>
            </a:r>
            <a:r>
              <a:rPr lang="en-US" baseline="0" smtClean="0"/>
              <a:t> for FP </a:t>
            </a:r>
            <a:r>
              <a:rPr lang="en-US" baseline="0" err="1" smtClean="0"/>
              <a:t>er</a:t>
            </a:r>
            <a:r>
              <a:rPr lang="en-US" baseline="0" smtClean="0"/>
              <a:t> lambda calculus</a:t>
            </a:r>
          </a:p>
          <a:p>
            <a:r>
              <a:rPr lang="en-US" baseline="0" err="1" smtClean="0"/>
              <a:t>Matematiker</a:t>
            </a:r>
            <a:r>
              <a:rPr lang="en-US" baseline="0" smtClean="0"/>
              <a:t> </a:t>
            </a:r>
            <a:r>
              <a:rPr lang="en-US" baseline="0" err="1" smtClean="0"/>
              <a:t>ved</a:t>
            </a:r>
            <a:r>
              <a:rPr lang="en-US" baseline="0" smtClean="0"/>
              <a:t> </a:t>
            </a:r>
            <a:r>
              <a:rPr lang="en-US" baseline="0" err="1" smtClean="0"/>
              <a:t>navn</a:t>
            </a:r>
            <a:r>
              <a:rPr lang="en-US" baseline="0" smtClean="0"/>
              <a:t> Alonzo Church</a:t>
            </a:r>
          </a:p>
          <a:p>
            <a:r>
              <a:rPr lang="en-US" baseline="0" smtClean="0"/>
              <a:t>30-tallet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https://</a:t>
            </a:r>
            <a:r>
              <a:rPr lang="en-US" err="1" smtClean="0"/>
              <a:t>en.wikipedia.org</a:t>
            </a:r>
            <a:r>
              <a:rPr lang="en-US" smtClean="0"/>
              <a:t>/wiki/</a:t>
            </a:r>
            <a:r>
              <a:rPr lang="en-US" err="1" smtClean="0"/>
              <a:t>File:Alonzo_Church.jpg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2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Vi </a:t>
            </a:r>
            <a:r>
              <a:rPr lang="en-US" err="1" smtClean="0"/>
              <a:t>spoler</a:t>
            </a:r>
            <a:r>
              <a:rPr lang="en-US" smtClean="0"/>
              <a:t> </a:t>
            </a:r>
            <a:r>
              <a:rPr lang="en-US" err="1" smtClean="0"/>
              <a:t>frem</a:t>
            </a:r>
            <a:r>
              <a:rPr lang="en-US" smtClean="0"/>
              <a:t> ca 30 </a:t>
            </a:r>
            <a:r>
              <a:rPr lang="en-US" err="1" smtClean="0"/>
              <a:t>år</a:t>
            </a:r>
            <a:r>
              <a:rPr lang="en-US" smtClean="0"/>
              <a:t>, </a:t>
            </a:r>
            <a:r>
              <a:rPr lang="en-US" err="1" smtClean="0"/>
              <a:t>slutten</a:t>
            </a:r>
            <a:r>
              <a:rPr lang="en-US" smtClean="0"/>
              <a:t> </a:t>
            </a:r>
            <a:r>
              <a:rPr lang="en-US" err="1" smtClean="0"/>
              <a:t>av</a:t>
            </a:r>
            <a:r>
              <a:rPr lang="en-US" smtClean="0"/>
              <a:t> 1950-tallet.</a:t>
            </a:r>
          </a:p>
          <a:p>
            <a:endParaRPr lang="en-US" smtClean="0"/>
          </a:p>
          <a:p>
            <a:r>
              <a:rPr lang="en-US" smtClean="0"/>
              <a:t>John</a:t>
            </a:r>
            <a:r>
              <a:rPr lang="en-US" baseline="0" smtClean="0"/>
              <a:t> McCarthy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Professor </a:t>
            </a:r>
            <a:r>
              <a:rPr lang="en-US" baseline="0" err="1" smtClean="0"/>
              <a:t>ved</a:t>
            </a:r>
            <a:r>
              <a:rPr lang="en-US" baseline="0" smtClean="0"/>
              <a:t> MIT</a:t>
            </a:r>
          </a:p>
          <a:p>
            <a:pPr marL="171450" indent="-171450">
              <a:buFontTx/>
              <a:buChar char="-"/>
            </a:pPr>
            <a:r>
              <a:rPr lang="en-US" baseline="0" err="1" smtClean="0"/>
              <a:t>Mannen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coina</a:t>
            </a:r>
            <a:r>
              <a:rPr lang="en-US" baseline="0" smtClean="0"/>
              <a:t> “artificial intelligence” 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For </a:t>
            </a:r>
            <a:r>
              <a:rPr lang="en-US" baseline="0" err="1" smtClean="0"/>
              <a:t>øvrig</a:t>
            </a:r>
            <a:r>
              <a:rPr lang="en-US" baseline="0" smtClean="0"/>
              <a:t> </a:t>
            </a:r>
            <a:r>
              <a:rPr lang="en-US" baseline="0" err="1" smtClean="0"/>
              <a:t>også</a:t>
            </a:r>
            <a:r>
              <a:rPr lang="en-US" baseline="0" smtClean="0"/>
              <a:t> </a:t>
            </a:r>
            <a:r>
              <a:rPr lang="en-US" baseline="0" err="1" smtClean="0"/>
              <a:t>mannen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fant</a:t>
            </a:r>
            <a:r>
              <a:rPr lang="en-US" baseline="0" smtClean="0"/>
              <a:t> </a:t>
            </a:r>
            <a:r>
              <a:rPr lang="en-US" baseline="0" err="1" smtClean="0"/>
              <a:t>opp</a:t>
            </a:r>
            <a:r>
              <a:rPr lang="en-US" baseline="0" smtClean="0"/>
              <a:t> garbage collection</a:t>
            </a:r>
          </a:p>
          <a:p>
            <a:endParaRPr lang="en-US" baseline="0" smtClean="0"/>
          </a:p>
          <a:p>
            <a:r>
              <a:rPr lang="en-US" baseline="0" err="1" smtClean="0"/>
              <a:t>finner</a:t>
            </a:r>
            <a:r>
              <a:rPr lang="en-US" baseline="0" smtClean="0"/>
              <a:t> </a:t>
            </a:r>
            <a:r>
              <a:rPr lang="en-US" baseline="0" err="1" smtClean="0"/>
              <a:t>opp</a:t>
            </a:r>
            <a:r>
              <a:rPr lang="en-US" baseline="0" smtClean="0"/>
              <a:t> Lisp!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https://</a:t>
            </a:r>
            <a:r>
              <a:rPr lang="en-US" err="1" smtClean="0"/>
              <a:t>commons.wikimedia.org</a:t>
            </a:r>
            <a:r>
              <a:rPr lang="en-US" smtClean="0"/>
              <a:t>/wiki/</a:t>
            </a:r>
            <a:r>
              <a:rPr lang="en-US" err="1" smtClean="0"/>
              <a:t>File:John_McCarthy_Stanford.jpg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Også</a:t>
            </a:r>
            <a:r>
              <a:rPr lang="en-US" smtClean="0"/>
              <a:t> </a:t>
            </a:r>
            <a:r>
              <a:rPr lang="en-US" err="1" smtClean="0"/>
              <a:t>nye</a:t>
            </a:r>
            <a:r>
              <a:rPr lang="en-US" smtClean="0"/>
              <a:t> </a:t>
            </a:r>
            <a:r>
              <a:rPr lang="en-US" err="1" smtClean="0"/>
              <a:t>språk</a:t>
            </a:r>
            <a:r>
              <a:rPr lang="en-US" smtClean="0"/>
              <a:t> </a:t>
            </a:r>
            <a:r>
              <a:rPr lang="en-US" err="1" smtClean="0"/>
              <a:t>omfavner</a:t>
            </a:r>
            <a:r>
              <a:rPr lang="en-US" smtClean="0"/>
              <a:t> FP,</a:t>
            </a:r>
            <a:r>
              <a:rPr lang="en-US" baseline="0" smtClean="0"/>
              <a:t> </a:t>
            </a:r>
            <a:r>
              <a:rPr lang="en-US" baseline="0" err="1" smtClean="0"/>
              <a:t>og</a:t>
            </a:r>
            <a:r>
              <a:rPr lang="en-US" baseline="0" smtClean="0"/>
              <a:t> </a:t>
            </a:r>
            <a:r>
              <a:rPr lang="en-US" baseline="0" err="1" smtClean="0"/>
              <a:t>blir</a:t>
            </a:r>
            <a:r>
              <a:rPr lang="en-US" baseline="0" smtClean="0"/>
              <a:t> </a:t>
            </a:r>
            <a:r>
              <a:rPr lang="en-US" baseline="0" err="1" smtClean="0"/>
              <a:t>stadig</a:t>
            </a:r>
            <a:r>
              <a:rPr lang="en-US" baseline="0" smtClean="0"/>
              <a:t> </a:t>
            </a:r>
            <a:r>
              <a:rPr lang="en-US" baseline="0" err="1" smtClean="0"/>
              <a:t>mer</a:t>
            </a:r>
            <a:r>
              <a:rPr lang="en-US" baseline="0" smtClean="0"/>
              <a:t> </a:t>
            </a:r>
            <a:r>
              <a:rPr lang="en-US" baseline="0" err="1" smtClean="0"/>
              <a:t>poulære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er</a:t>
            </a:r>
            <a:r>
              <a:rPr lang="en-US" baseline="0" smtClean="0"/>
              <a:t> mange </a:t>
            </a:r>
            <a:r>
              <a:rPr lang="en-US" baseline="0" err="1" smtClean="0"/>
              <a:t>skumle</a:t>
            </a:r>
            <a:r>
              <a:rPr lang="en-US" baseline="0" smtClean="0"/>
              <a:t> </a:t>
            </a:r>
            <a:r>
              <a:rPr lang="en-US" baseline="0" err="1" smtClean="0"/>
              <a:t>ord</a:t>
            </a:r>
            <a:r>
              <a:rPr lang="en-US" baseline="0" smtClean="0"/>
              <a:t> </a:t>
            </a:r>
            <a:r>
              <a:rPr lang="en-US" baseline="0" err="1" smtClean="0"/>
              <a:t>som</a:t>
            </a:r>
            <a:r>
              <a:rPr lang="en-US" baseline="0" smtClean="0"/>
              <a:t> </a:t>
            </a:r>
            <a:r>
              <a:rPr lang="en-US" baseline="0" err="1" smtClean="0"/>
              <a:t>brukes</a:t>
            </a:r>
            <a:r>
              <a:rPr lang="en-US" baseline="0" smtClean="0"/>
              <a:t> I </a:t>
            </a:r>
            <a:r>
              <a:rPr lang="en-US" baseline="0" err="1" smtClean="0"/>
              <a:t>forbindelse</a:t>
            </a:r>
            <a:r>
              <a:rPr lang="en-US" baseline="0" smtClean="0"/>
              <a:t> med FP</a:t>
            </a:r>
          </a:p>
          <a:p>
            <a:r>
              <a:rPr lang="en-US" baseline="0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blir</a:t>
            </a:r>
            <a:r>
              <a:rPr lang="en-US" baseline="0" smtClean="0"/>
              <a:t> </a:t>
            </a:r>
            <a:r>
              <a:rPr lang="en-US" baseline="0" err="1" smtClean="0"/>
              <a:t>lett</a:t>
            </a:r>
            <a:r>
              <a:rPr lang="en-US" baseline="0" smtClean="0"/>
              <a:t> </a:t>
            </a:r>
            <a:r>
              <a:rPr lang="en-US" baseline="0" err="1" smtClean="0"/>
              <a:t>å</a:t>
            </a:r>
            <a:r>
              <a:rPr lang="en-US" baseline="0" smtClean="0"/>
              <a:t> </a:t>
            </a:r>
            <a:r>
              <a:rPr lang="en-US" baseline="0" err="1" smtClean="0"/>
              <a:t>tenke</a:t>
            </a:r>
            <a:r>
              <a:rPr lang="en-US" baseline="0" smtClean="0"/>
              <a:t> at FP </a:t>
            </a: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noen</a:t>
            </a:r>
            <a:r>
              <a:rPr lang="en-US" baseline="0" smtClean="0"/>
              <a:t> </a:t>
            </a:r>
            <a:r>
              <a:rPr lang="en-US" baseline="0" err="1" smtClean="0"/>
              <a:t>fryktelig</a:t>
            </a:r>
            <a:r>
              <a:rPr lang="en-US" baseline="0" smtClean="0"/>
              <a:t> </a:t>
            </a:r>
            <a:r>
              <a:rPr lang="en-US" baseline="0" err="1" smtClean="0"/>
              <a:t>vanskelige</a:t>
            </a:r>
            <a:r>
              <a:rPr lang="en-US" baseline="0" smtClean="0"/>
              <a:t> </a:t>
            </a:r>
            <a:r>
              <a:rPr lang="en-US" baseline="0" err="1" smtClean="0"/>
              <a:t>greier</a:t>
            </a:r>
            <a:r>
              <a:rPr lang="en-US" baseline="0" smtClean="0"/>
              <a:t>, </a:t>
            </a:r>
            <a:r>
              <a:rPr lang="en-US" baseline="0" err="1" smtClean="0"/>
              <a:t>som</a:t>
            </a:r>
            <a:r>
              <a:rPr lang="en-US" baseline="0" smtClean="0"/>
              <a:t> man </a:t>
            </a:r>
            <a:r>
              <a:rPr lang="en-US" baseline="0" err="1" smtClean="0"/>
              <a:t>må</a:t>
            </a:r>
            <a:r>
              <a:rPr lang="en-US" baseline="0" smtClean="0"/>
              <a:t> </a:t>
            </a:r>
            <a:r>
              <a:rPr lang="en-US" baseline="0" err="1" smtClean="0"/>
              <a:t>være</a:t>
            </a:r>
            <a:r>
              <a:rPr lang="en-US" baseline="0" smtClean="0"/>
              <a:t> </a:t>
            </a:r>
            <a:r>
              <a:rPr lang="en-US" baseline="0" err="1" smtClean="0"/>
              <a:t>supersmart</a:t>
            </a:r>
            <a:r>
              <a:rPr lang="en-US" baseline="0" smtClean="0"/>
              <a:t> for </a:t>
            </a:r>
            <a:r>
              <a:rPr lang="en-US" baseline="0" err="1" smtClean="0"/>
              <a:t>å</a:t>
            </a:r>
            <a:r>
              <a:rPr lang="en-US" baseline="0" smtClean="0"/>
              <a:t> </a:t>
            </a:r>
            <a:r>
              <a:rPr lang="en-US" baseline="0" err="1" smtClean="0"/>
              <a:t>skjønne</a:t>
            </a:r>
            <a:endParaRPr lang="en-US" baseline="0" smtClean="0"/>
          </a:p>
          <a:p>
            <a:endParaRPr lang="en-US" baseline="0" smtClean="0"/>
          </a:p>
          <a:p>
            <a:r>
              <a:rPr lang="en-US" baseline="0" smtClean="0"/>
              <a:t>Men </a:t>
            </a:r>
            <a:r>
              <a:rPr lang="en-US" baseline="0" err="1" smtClean="0"/>
              <a:t>det</a:t>
            </a:r>
            <a:r>
              <a:rPr lang="en-US" baseline="0" smtClean="0"/>
              <a:t> </a:t>
            </a:r>
            <a:r>
              <a:rPr lang="en-US" baseline="0" err="1" smtClean="0"/>
              <a:t>er</a:t>
            </a:r>
            <a:r>
              <a:rPr lang="en-US" baseline="0" smtClean="0"/>
              <a:t> </a:t>
            </a:r>
            <a:r>
              <a:rPr lang="en-US" baseline="0" err="1" smtClean="0"/>
              <a:t>egentlig</a:t>
            </a:r>
            <a:r>
              <a:rPr lang="en-US" baseline="0" smtClean="0"/>
              <a:t> </a:t>
            </a:r>
            <a:r>
              <a:rPr lang="en-US" baseline="0" err="1" smtClean="0"/>
              <a:t>ganske</a:t>
            </a:r>
            <a:r>
              <a:rPr lang="en-US" baseline="0" smtClean="0"/>
              <a:t> </a:t>
            </a:r>
            <a:r>
              <a:rPr lang="en-US" baseline="0" err="1" smtClean="0"/>
              <a:t>urettferdig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Det</a:t>
            </a:r>
            <a:r>
              <a:rPr lang="en-US" smtClean="0"/>
              <a:t> </a:t>
            </a:r>
            <a:r>
              <a:rPr lang="en-US" err="1" smtClean="0"/>
              <a:t>er</a:t>
            </a:r>
            <a:r>
              <a:rPr lang="en-US" smtClean="0"/>
              <a:t> </a:t>
            </a:r>
            <a:r>
              <a:rPr lang="en-US" err="1" smtClean="0"/>
              <a:t>ganske</a:t>
            </a:r>
            <a:r>
              <a:rPr lang="en-US" smtClean="0"/>
              <a:t> mange </a:t>
            </a:r>
            <a:r>
              <a:rPr lang="en-US" err="1" smtClean="0"/>
              <a:t>skumle</a:t>
            </a:r>
            <a:r>
              <a:rPr lang="en-US" smtClean="0"/>
              <a:t> </a:t>
            </a:r>
            <a:r>
              <a:rPr lang="en-US" err="1" smtClean="0"/>
              <a:t>ord</a:t>
            </a:r>
            <a:r>
              <a:rPr lang="en-US" smtClean="0"/>
              <a:t> </a:t>
            </a:r>
            <a:r>
              <a:rPr lang="en-US" err="1" smtClean="0"/>
              <a:t>som</a:t>
            </a:r>
            <a:r>
              <a:rPr lang="en-US" smtClean="0"/>
              <a:t> </a:t>
            </a:r>
            <a:r>
              <a:rPr lang="en-US" err="1" smtClean="0"/>
              <a:t>møter</a:t>
            </a:r>
            <a:r>
              <a:rPr lang="en-US" smtClean="0"/>
              <a:t> </a:t>
            </a:r>
            <a:r>
              <a:rPr lang="en-US" err="1" smtClean="0"/>
              <a:t>nye</a:t>
            </a:r>
            <a:r>
              <a:rPr lang="en-US" smtClean="0"/>
              <a:t> </a:t>
            </a:r>
            <a:r>
              <a:rPr lang="en-US" err="1" smtClean="0"/>
              <a:t>programmerer</a:t>
            </a:r>
            <a:r>
              <a:rPr lang="en-US" baseline="0" err="1" smtClean="0"/>
              <a:t>e</a:t>
            </a:r>
            <a:r>
              <a:rPr lang="en-US" baseline="0" smtClean="0"/>
              <a:t> </a:t>
            </a:r>
            <a:r>
              <a:rPr lang="en-US" baseline="0" err="1" smtClean="0"/>
              <a:t>i</a:t>
            </a:r>
            <a:r>
              <a:rPr lang="en-US" baseline="0" smtClean="0"/>
              <a:t> den </a:t>
            </a:r>
            <a:r>
              <a:rPr lang="en-US" baseline="0" err="1" smtClean="0"/>
              <a:t>objektorienterte</a:t>
            </a:r>
            <a:r>
              <a:rPr lang="en-US" baseline="0" smtClean="0"/>
              <a:t> </a:t>
            </a:r>
            <a:r>
              <a:rPr lang="en-US" baseline="0" err="1" smtClean="0"/>
              <a:t>verden</a:t>
            </a:r>
            <a:r>
              <a:rPr lang="en-US" baseline="0" smtClean="0"/>
              <a:t> </a:t>
            </a:r>
            <a:r>
              <a:rPr lang="en-US" baseline="0" err="1" smtClean="0"/>
              <a:t>også</a:t>
            </a:r>
            <a:endParaRPr lang="en-US" baseline="0" smtClean="0"/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7BC8-FF8E-8A44-808C-4769702E14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8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6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5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6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0D41-EE73-634A-8637-473165DBC110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6FA04-6AB6-AB4C-ADD9-BC3A137AE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234176" y="1068900"/>
            <a:ext cx="70921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Hva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er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(</a:t>
            </a:r>
            <a:r>
              <a:rPr lang="en-US" sz="2400" dirty="0" err="1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greia</a:t>
            </a:r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 med)</a:t>
            </a:r>
            <a:r>
              <a:rPr lang="en-US" sz="6000" dirty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/>
            </a:r>
            <a:br>
              <a:rPr lang="en-US" sz="6000" dirty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sz="50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FUNKSJONELL </a:t>
            </a:r>
          </a:p>
          <a:p>
            <a:pPr algn="ctr"/>
            <a:r>
              <a:rPr lang="en-US" sz="50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PROGRAMMERING</a:t>
            </a:r>
          </a:p>
          <a:p>
            <a:pPr algn="ctr"/>
            <a:r>
              <a:rPr lang="en-US" sz="2400" dirty="0" smtClean="0">
                <a:ln w="15875">
                  <a:noFill/>
                </a:ln>
                <a:effectLst/>
                <a:latin typeface="Avenir Medium" charset="0"/>
                <a:ea typeface="Avenir Medium" charset="0"/>
                <a:cs typeface="Avenir Medium" charset="0"/>
              </a:rPr>
              <a:t>?</a:t>
            </a:r>
            <a:endParaRPr lang="en-US" sz="2400" dirty="0">
              <a:ln w="15875">
                <a:noFill/>
              </a:ln>
              <a:effectLst/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57591" y="6097717"/>
            <a:ext cx="162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xkcd.com</a:t>
            </a:r>
            <a:r>
              <a:rPr lang="en-US" dirty="0" smtClean="0"/>
              <a:t>/1270</a:t>
            </a:r>
            <a:endParaRPr lang="en-US" dirty="0"/>
          </a:p>
        </p:txBody>
      </p:sp>
      <p:pic>
        <p:nvPicPr>
          <p:cNvPr id="8" name="Picture 7" descr="ttps://imgs.xkcd.com/comics/functional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9093"/>
            <a:ext cx="4886325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32303" y="4705815"/>
            <a:ext cx="2759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n w="15875">
                  <a:noFill/>
                </a:ln>
                <a:effectLst/>
              </a:rPr>
              <a:t>Kjetil Valle</a:t>
            </a:r>
          </a:p>
          <a:p>
            <a:pPr algn="ctr"/>
            <a:endParaRPr lang="en-US" dirty="0" smtClean="0">
              <a:ln w="15875">
                <a:noFill/>
              </a:ln>
              <a:effectLst/>
            </a:endParaRPr>
          </a:p>
          <a:p>
            <a:pPr algn="ctr"/>
            <a:r>
              <a:rPr lang="en-US" i="1" dirty="0" err="1" smtClean="0">
                <a:ln w="15875">
                  <a:noFill/>
                </a:ln>
                <a:effectLst/>
              </a:rPr>
              <a:t>Fagkveld</a:t>
            </a:r>
            <a:r>
              <a:rPr lang="en-US" i="1" dirty="0" smtClean="0">
                <a:ln w="15875">
                  <a:noFill/>
                </a:ln>
                <a:effectLst/>
              </a:rPr>
              <a:t> for Oslo-</a:t>
            </a:r>
            <a:r>
              <a:rPr lang="en-US" i="1" dirty="0" err="1" smtClean="0">
                <a:ln w="15875">
                  <a:noFill/>
                </a:ln>
                <a:effectLst/>
              </a:rPr>
              <a:t>studenter</a:t>
            </a:r>
            <a:endParaRPr lang="en-US" i="1" dirty="0" smtClean="0">
              <a:ln w="15875">
                <a:noFill/>
              </a:ln>
              <a:effectLst/>
            </a:endParaRPr>
          </a:p>
          <a:p>
            <a:pPr algn="ctr"/>
            <a:r>
              <a:rPr lang="en-US" i="1" dirty="0" smtClean="0">
                <a:ln w="15875">
                  <a:noFill/>
                </a:ln>
                <a:effectLst/>
              </a:rPr>
              <a:t>25. </a:t>
            </a:r>
            <a:r>
              <a:rPr lang="en-US" i="1" dirty="0" err="1" smtClean="0">
                <a:ln w="15875">
                  <a:noFill/>
                </a:ln>
                <a:effectLst/>
              </a:rPr>
              <a:t>april</a:t>
            </a:r>
            <a:r>
              <a:rPr lang="en-US" i="1" dirty="0" smtClean="0">
                <a:ln w="15875">
                  <a:noFill/>
                </a:ln>
                <a:effectLst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487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02666" y="2786438"/>
            <a:ext cx="90547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calc_area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radius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fire_missiles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[🚀,🚀,🚀,🚀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radius_squared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radius *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radius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(2 * pi *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radius_squared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22702" y="3389971"/>
            <a:ext cx="5776332" cy="1784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12634" y="1271022"/>
            <a:ext cx="9054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important_number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4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mr-IN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nb-NO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important_number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b-NO" sz="2800" dirty="0" smtClean="0">
                <a:latin typeface="Consolas" charset="0"/>
                <a:ea typeface="Consolas" charset="0"/>
                <a:cs typeface="Consolas" charset="0"/>
              </a:rPr>
              <a:t>= 5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20070" y="3564456"/>
            <a:ext cx="90547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 = [🐮, 🐷, 🐤]</a:t>
            </a: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a.add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(🦄)</a:t>
            </a:r>
          </a:p>
          <a:p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// a: [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🐮, 🐷, 🐤]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b: [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🐮, 🐷,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🐤, 🦄]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66224" y="1081668"/>
            <a:ext cx="5081241" cy="1683834"/>
            <a:chOff x="2966224" y="1081668"/>
            <a:chExt cx="5081241" cy="168383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966224" y="1081668"/>
              <a:ext cx="5081241" cy="1683834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066585" y="1081668"/>
              <a:ext cx="4973444" cy="1683834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2848" y="2464417"/>
            <a:ext cx="7188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🔒 </a:t>
            </a:r>
            <a:r>
              <a:rPr lang="en-US" sz="4800" dirty="0" err="1" smtClean="0"/>
              <a:t>Enklere</a:t>
            </a:r>
            <a:r>
              <a:rPr lang="en-US" sz="4800" dirty="0" smtClean="0"/>
              <a:t> </a:t>
            </a:r>
            <a:r>
              <a:rPr lang="en-US" sz="4800" dirty="0" err="1" smtClean="0"/>
              <a:t>å</a:t>
            </a:r>
            <a:r>
              <a:rPr lang="en-US" sz="4800" dirty="0" smtClean="0"/>
              <a:t> teste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🤔 </a:t>
            </a:r>
            <a:r>
              <a:rPr lang="en-US" sz="4800" dirty="0" err="1" smtClean="0"/>
              <a:t>Enklere</a:t>
            </a:r>
            <a:r>
              <a:rPr lang="en-US" sz="4800" dirty="0" smtClean="0"/>
              <a:t> </a:t>
            </a:r>
            <a:r>
              <a:rPr lang="en-US" sz="4800" dirty="0" err="1" smtClean="0"/>
              <a:t>å</a:t>
            </a:r>
            <a:r>
              <a:rPr lang="en-US" sz="4800" dirty="0" smtClean="0"/>
              <a:t> </a:t>
            </a:r>
            <a:r>
              <a:rPr lang="en-US" sz="4800" dirty="0" err="1" smtClean="0"/>
              <a:t>resonere</a:t>
            </a:r>
            <a:r>
              <a:rPr lang="en-US" sz="4800" dirty="0" smtClean="0"/>
              <a:t> </a:t>
            </a:r>
            <a:r>
              <a:rPr lang="en-US" sz="4800" dirty="0" err="1" smtClean="0"/>
              <a:t>rundt</a:t>
            </a:r>
            <a:endParaRPr lang="en-US" sz="4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12848" y="1879642"/>
            <a:ext cx="2168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Koden</a:t>
            </a:r>
            <a:r>
              <a:rPr lang="en-US" sz="3200" dirty="0" smtClean="0"/>
              <a:t> </a:t>
            </a:r>
            <a:r>
              <a:rPr lang="en-US" sz="3200" dirty="0" err="1" smtClean="0"/>
              <a:t>blir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952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pic>
        <p:nvPicPr>
          <p:cNvPr id="4098" name="Picture 2" descr="ttp://i0.kym-cdn.com/photos/images/newsfeed/000/343/462/79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1" y="267627"/>
            <a:ext cx="6555521" cy="52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28662" y="5512044"/>
            <a:ext cx="4828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l Nile" charset="-78"/>
                <a:ea typeface="Al Nile" charset="-78"/>
                <a:cs typeface="Al Nile" charset="-78"/>
              </a:rPr>
              <a:t>I will have your finest functions, sir!</a:t>
            </a:r>
            <a:endParaRPr lang="en-US" sz="3200" b="1" dirty="0"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8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23" y="493163"/>
            <a:ext cx="6696827" cy="277207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96323" y="3657675"/>
            <a:ext cx="5883733" cy="1227249"/>
            <a:chOff x="1996323" y="3780336"/>
            <a:chExt cx="5883733" cy="12272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323" y="3780336"/>
              <a:ext cx="2475316" cy="61207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/>
            <a:stretch/>
          </p:blipFill>
          <p:spPr>
            <a:xfrm>
              <a:off x="2787808" y="4401318"/>
              <a:ext cx="3211551" cy="6062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574" y="3799156"/>
              <a:ext cx="1895576" cy="56026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480" y="4408753"/>
              <a:ext cx="1895576" cy="5602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88" b="3911"/>
            <a:stretch/>
          </p:blipFill>
          <p:spPr>
            <a:xfrm>
              <a:off x="6353894" y="3799877"/>
              <a:ext cx="426048" cy="582559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04" y="5308289"/>
            <a:ext cx="2475316" cy="6120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/>
          <a:stretch/>
        </p:blipFill>
        <p:spPr>
          <a:xfrm>
            <a:off x="2761789" y="5936469"/>
            <a:ext cx="3211551" cy="606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61" y="5943904"/>
            <a:ext cx="1895576" cy="5602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88" b="3911"/>
          <a:stretch/>
        </p:blipFill>
        <p:spPr>
          <a:xfrm>
            <a:off x="4432169" y="5327830"/>
            <a:ext cx="426048" cy="58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19171" y="6300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987" y="149208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367987" y="267627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sp>
        <p:nvSpPr>
          <p:cNvPr id="7" name="TextBox 6"/>
          <p:cNvSpPr txBox="1"/>
          <p:nvPr/>
        </p:nvSpPr>
        <p:spPr>
          <a:xfrm>
            <a:off x="2129885" y="1195648"/>
            <a:ext cx="3993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h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f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·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g</a:t>
            </a:r>
            <a:endParaRPr lang="en-US" sz="6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77" y="2652742"/>
            <a:ext cx="7378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h(x) = f(g(x))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7319" y="444808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latin typeface="Consolas" charset="0"/>
                <a:ea typeface="Consolas" charset="0"/>
                <a:cs typeface="Consolas" charset="0"/>
              </a:rPr>
              <a:t>is_even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not </a:t>
            </a:r>
            <a:r>
              <a:rPr lang="en-US" sz="6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·</a:t>
            </a:r>
            <a:r>
              <a:rPr lang="en-US" sz="6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6000" dirty="0" err="1" smtClean="0">
                <a:latin typeface="Consolas" charset="0"/>
                <a:ea typeface="Consolas" charset="0"/>
                <a:cs typeface="Consolas" charset="0"/>
              </a:rPr>
              <a:t>is_odd</a:t>
            </a:r>
            <a:endParaRPr lang="en-US" sz="6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1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2848" y="2107580"/>
            <a:ext cx="37117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🎩 </a:t>
            </a:r>
            <a:r>
              <a:rPr lang="en-US" sz="4800" dirty="0" err="1" smtClean="0"/>
              <a:t>Mer</a:t>
            </a:r>
            <a:r>
              <a:rPr lang="en-US" sz="4800" dirty="0" smtClean="0"/>
              <a:t> </a:t>
            </a:r>
            <a:r>
              <a:rPr lang="en-US" sz="4800" dirty="0" err="1" smtClean="0"/>
              <a:t>konsis</a:t>
            </a:r>
            <a:endParaRPr lang="en-US" sz="4800" dirty="0" smtClean="0"/>
          </a:p>
          <a:p>
            <a:pPr>
              <a:lnSpc>
                <a:spcPct val="150000"/>
              </a:lnSpc>
            </a:pPr>
            <a:r>
              <a:rPr lang="en-US" sz="4800" dirty="0" smtClean="0"/>
              <a:t>✨ </a:t>
            </a:r>
            <a:r>
              <a:rPr lang="en-US" sz="4800" dirty="0" err="1" smtClean="0"/>
              <a:t>Enklere</a:t>
            </a:r>
            <a:endParaRPr lang="en-US" sz="4800" dirty="0" smtClean="0"/>
          </a:p>
          <a:p>
            <a:pPr>
              <a:lnSpc>
                <a:spcPct val="150000"/>
              </a:lnSpc>
            </a:pPr>
            <a:endParaRPr lang="en-US" sz="4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12848" y="1522805"/>
            <a:ext cx="2168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Koden</a:t>
            </a:r>
            <a:r>
              <a:rPr lang="en-US" sz="3200" dirty="0" smtClean="0"/>
              <a:t> </a:t>
            </a:r>
            <a:r>
              <a:rPr lang="en-US" sz="3200" dirty="0" err="1" smtClean="0"/>
              <a:t>blir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353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0568" y="2357144"/>
            <a:ext cx="101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0" err="1"/>
              <a:t>λ</a:t>
            </a:r>
            <a:endParaRPr lang="en-US" sz="14000"/>
          </a:p>
        </p:txBody>
      </p:sp>
      <p:sp>
        <p:nvSpPr>
          <p:cNvPr id="5" name="TextBox 4"/>
          <p:cNvSpPr txBox="1"/>
          <p:nvPr/>
        </p:nvSpPr>
        <p:spPr>
          <a:xfrm>
            <a:off x="5720568" y="2475563"/>
            <a:ext cx="65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🎩</a:t>
            </a:r>
            <a:endParaRPr lang="en-US" sz="3000"/>
          </a:p>
        </p:txBody>
      </p:sp>
      <p:sp>
        <p:nvSpPr>
          <p:cNvPr id="6" name="TextBox 5"/>
          <p:cNvSpPr txBox="1"/>
          <p:nvPr/>
        </p:nvSpPr>
        <p:spPr>
          <a:xfrm>
            <a:off x="3278457" y="2994988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7" name="Rectangle 6"/>
          <p:cNvSpPr/>
          <p:nvPr/>
        </p:nvSpPr>
        <p:spPr>
          <a:xfrm>
            <a:off x="2935555" y="2607593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25623" y="2691158"/>
            <a:ext cx="22797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/>
              <a:t>= FP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4713247" y="2691158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341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upload.wikimedia.org/wikipedia/en/a/a6/Alonzo_Church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71" y="-1"/>
            <a:ext cx="5144429" cy="68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9297" y="1471959"/>
            <a:ext cx="57986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600" dirty="0" smtClean="0"/>
              <a:t>(</a:t>
            </a:r>
            <a:r>
              <a:rPr lang="mr-IN" sz="6600" dirty="0" err="1" smtClean="0"/>
              <a:t>λx.λy</a:t>
            </a:r>
            <a:r>
              <a:rPr lang="mr-IN" sz="6600" dirty="0" smtClean="0"/>
              <a:t>.</a:t>
            </a:r>
            <a:endParaRPr lang="nb-NO" sz="6600" dirty="0" smtClean="0"/>
          </a:p>
          <a:p>
            <a:r>
              <a:rPr lang="nb-NO" sz="6600" dirty="0"/>
              <a:t> </a:t>
            </a:r>
            <a:r>
              <a:rPr lang="nb-NO" sz="6600" dirty="0" smtClean="0"/>
              <a:t>  </a:t>
            </a:r>
            <a:r>
              <a:rPr lang="mr-IN" sz="6600" dirty="0" smtClean="0"/>
              <a:t>(</a:t>
            </a:r>
            <a:r>
              <a:rPr lang="mr-IN" sz="6600" dirty="0" err="1" smtClean="0"/>
              <a:t>λz</a:t>
            </a:r>
            <a:r>
              <a:rPr lang="mr-IN" sz="6600" dirty="0" smtClean="0"/>
              <a:t>.(</a:t>
            </a:r>
            <a:r>
              <a:rPr lang="mr-IN" sz="6600" dirty="0" err="1" smtClean="0"/>
              <a:t>λx.z</a:t>
            </a:r>
            <a:r>
              <a:rPr lang="mr-IN" sz="6600" dirty="0" smtClean="0"/>
              <a:t> </a:t>
            </a:r>
            <a:r>
              <a:rPr lang="mr-IN" sz="6600" dirty="0" err="1" smtClean="0"/>
              <a:t>x</a:t>
            </a:r>
            <a:r>
              <a:rPr lang="mr-IN" sz="6600" dirty="0" smtClean="0"/>
              <a:t>) </a:t>
            </a:r>
            <a:endParaRPr lang="nb-NO" sz="6600" dirty="0" smtClean="0"/>
          </a:p>
          <a:p>
            <a:r>
              <a:rPr lang="nb-NO" sz="6600" dirty="0" smtClean="0"/>
              <a:t>      </a:t>
            </a:r>
            <a:r>
              <a:rPr lang="mr-IN" sz="6600" dirty="0" smtClean="0"/>
              <a:t>(</a:t>
            </a:r>
            <a:r>
              <a:rPr lang="mr-IN" sz="6600" dirty="0" err="1" smtClean="0"/>
              <a:t>λy.z</a:t>
            </a:r>
            <a:r>
              <a:rPr lang="mr-IN" sz="6600" dirty="0" smtClean="0"/>
              <a:t> </a:t>
            </a:r>
            <a:r>
              <a:rPr lang="mr-IN" sz="6600" dirty="0" err="1" smtClean="0"/>
              <a:t>y</a:t>
            </a:r>
            <a:r>
              <a:rPr lang="mr-IN" sz="6600" dirty="0" smtClean="0"/>
              <a:t>)) </a:t>
            </a:r>
            <a:endParaRPr lang="nb-NO" sz="6600" dirty="0" smtClean="0"/>
          </a:p>
          <a:p>
            <a:r>
              <a:rPr lang="nb-NO" sz="6600" dirty="0"/>
              <a:t> </a:t>
            </a:r>
            <a:r>
              <a:rPr lang="nb-NO" sz="6600" dirty="0" smtClean="0"/>
              <a:t> </a:t>
            </a:r>
            <a:r>
              <a:rPr lang="mr-IN" sz="6600" dirty="0" smtClean="0"/>
              <a:t>(</a:t>
            </a:r>
            <a:r>
              <a:rPr lang="mr-IN" sz="6600" dirty="0" err="1" smtClean="0"/>
              <a:t>x</a:t>
            </a:r>
            <a:r>
              <a:rPr lang="mr-IN" sz="6600" dirty="0" smtClean="0"/>
              <a:t> </a:t>
            </a:r>
            <a:r>
              <a:rPr lang="mr-IN" sz="6600" dirty="0" err="1" smtClean="0"/>
              <a:t>y</a:t>
            </a:r>
            <a:r>
              <a:rPr lang="mr-IN" sz="6600" dirty="0" smtClean="0"/>
              <a:t>))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8084663" y="6516770"/>
            <a:ext cx="40621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</a:rPr>
              <a:t>en.wikipedia.org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</a:rPr>
              <a:t>File:Alonzo_Church.jpg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upload.wikimedia.org/wikipedia/commons/4/49/John_McCarthy_Stanfo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230" y="-187200"/>
            <a:ext cx="10629434" cy="707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66262" y="-367990"/>
            <a:ext cx="6125737" cy="722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9941" y="1962611"/>
            <a:ext cx="50849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600" dirty="0" smtClean="0"/>
              <a:t>(</a:t>
            </a:r>
            <a:r>
              <a:rPr lang="mr-IN" sz="3600" dirty="0" err="1" smtClean="0"/>
              <a:t>define</a:t>
            </a:r>
            <a:r>
              <a:rPr lang="mr-IN" sz="3600" dirty="0" smtClean="0"/>
              <a:t> (</a:t>
            </a:r>
            <a:r>
              <a:rPr lang="mr-IN" sz="3600" dirty="0" err="1" smtClean="0"/>
              <a:t>fib</a:t>
            </a:r>
            <a:r>
              <a:rPr lang="mr-IN" sz="3600" dirty="0" smtClean="0"/>
              <a:t> </a:t>
            </a:r>
            <a:r>
              <a:rPr lang="mr-IN" sz="3600" dirty="0" err="1" smtClean="0"/>
              <a:t>n</a:t>
            </a:r>
            <a:r>
              <a:rPr lang="mr-IN" sz="3600" dirty="0" smtClean="0"/>
              <a:t>)</a:t>
            </a:r>
            <a:endParaRPr lang="nb-NO" sz="3600" dirty="0" smtClean="0"/>
          </a:p>
          <a:p>
            <a:r>
              <a:rPr lang="mr-IN" sz="3600" dirty="0" smtClean="0"/>
              <a:t>  (</a:t>
            </a:r>
            <a:r>
              <a:rPr lang="mr-IN" sz="3600" dirty="0" err="1" smtClean="0"/>
              <a:t>if</a:t>
            </a:r>
            <a:r>
              <a:rPr lang="mr-IN" sz="3600" dirty="0" smtClean="0"/>
              <a:t> (&lt; </a:t>
            </a:r>
            <a:r>
              <a:rPr lang="mr-IN" sz="3600" dirty="0" err="1" smtClean="0"/>
              <a:t>n</a:t>
            </a:r>
            <a:r>
              <a:rPr lang="mr-IN" sz="3600" dirty="0" smtClean="0"/>
              <a:t> 2)</a:t>
            </a:r>
            <a:endParaRPr lang="nb-NO" sz="3600" dirty="0" smtClean="0"/>
          </a:p>
          <a:p>
            <a:r>
              <a:rPr lang="mr-IN" sz="3600" dirty="0" smtClean="0"/>
              <a:t>      </a:t>
            </a:r>
            <a:r>
              <a:rPr lang="mr-IN" sz="3600" dirty="0" err="1" smtClean="0"/>
              <a:t>n</a:t>
            </a:r>
            <a:endParaRPr lang="nb-NO" sz="3600" dirty="0" smtClean="0"/>
          </a:p>
          <a:p>
            <a:r>
              <a:rPr lang="mr-IN" sz="3600" dirty="0" smtClean="0"/>
              <a:t>      (+ (</a:t>
            </a:r>
            <a:r>
              <a:rPr lang="mr-IN" sz="3600" dirty="0" err="1" smtClean="0"/>
              <a:t>fib</a:t>
            </a:r>
            <a:r>
              <a:rPr lang="mr-IN" sz="3600" dirty="0" smtClean="0"/>
              <a:t> (- </a:t>
            </a:r>
            <a:r>
              <a:rPr lang="mr-IN" sz="3600" dirty="0" err="1" smtClean="0"/>
              <a:t>n</a:t>
            </a:r>
            <a:r>
              <a:rPr lang="nb-NO" sz="3600" dirty="0"/>
              <a:t> </a:t>
            </a:r>
            <a:r>
              <a:rPr lang="mr-IN" sz="3600" dirty="0" smtClean="0"/>
              <a:t>1))</a:t>
            </a:r>
            <a:endParaRPr lang="nb-NO" sz="3600" dirty="0" smtClean="0"/>
          </a:p>
          <a:p>
            <a:r>
              <a:rPr lang="mr-IN" sz="3600" dirty="0" smtClean="0"/>
              <a:t>         (</a:t>
            </a:r>
            <a:r>
              <a:rPr lang="mr-IN" sz="3600" dirty="0" err="1" smtClean="0"/>
              <a:t>fib</a:t>
            </a:r>
            <a:r>
              <a:rPr lang="mr-IN" sz="3600" dirty="0" smtClean="0"/>
              <a:t> (- </a:t>
            </a:r>
            <a:r>
              <a:rPr lang="mr-IN" sz="3600" dirty="0" err="1" smtClean="0"/>
              <a:t>n</a:t>
            </a:r>
            <a:r>
              <a:rPr lang="nb-NO" sz="3600" dirty="0"/>
              <a:t> </a:t>
            </a:r>
            <a:r>
              <a:rPr lang="mr-IN" sz="3600" dirty="0" smtClean="0"/>
              <a:t>2)))))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0" y="6550223"/>
            <a:ext cx="5516138" cy="30777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commons.wikimedia.org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/wiki/</a:t>
            </a:r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File:John_McCarthy_Stanford.jpg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3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932" y="1706137"/>
            <a:ext cx="1350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Elm</a:t>
            </a:r>
            <a:endParaRPr lang="en-US" sz="6000"/>
          </a:p>
        </p:txBody>
      </p:sp>
      <p:sp>
        <p:nvSpPr>
          <p:cNvPr id="5" name="TextBox 4"/>
          <p:cNvSpPr txBox="1"/>
          <p:nvPr/>
        </p:nvSpPr>
        <p:spPr>
          <a:xfrm>
            <a:off x="7493621" y="3378820"/>
            <a:ext cx="1771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Scala</a:t>
            </a:r>
            <a:endParaRPr lang="en-US" sz="6000"/>
          </a:p>
        </p:txBody>
      </p:sp>
      <p:sp>
        <p:nvSpPr>
          <p:cNvPr id="6" name="TextBox 5"/>
          <p:cNvSpPr txBox="1"/>
          <p:nvPr/>
        </p:nvSpPr>
        <p:spPr>
          <a:xfrm>
            <a:off x="7092176" y="914400"/>
            <a:ext cx="922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F#</a:t>
            </a:r>
            <a:endParaRPr lang="en-US" sz="6000"/>
          </a:p>
        </p:txBody>
      </p:sp>
      <p:sp>
        <p:nvSpPr>
          <p:cNvPr id="7" name="TextBox 6"/>
          <p:cNvSpPr txBox="1"/>
          <p:nvPr/>
        </p:nvSpPr>
        <p:spPr>
          <a:xfrm>
            <a:off x="3356518" y="5040351"/>
            <a:ext cx="2406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err="1" smtClean="0"/>
              <a:t>Clojure</a:t>
            </a:r>
            <a:endParaRPr lang="en-US" sz="6000"/>
          </a:p>
        </p:txBody>
      </p:sp>
      <p:sp>
        <p:nvSpPr>
          <p:cNvPr id="9" name="TextBox 8"/>
          <p:cNvSpPr txBox="1"/>
          <p:nvPr/>
        </p:nvSpPr>
        <p:spPr>
          <a:xfrm>
            <a:off x="8374566" y="5709424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25982" y="369640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C#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35737" y="1930063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JavaScript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61" y="914400"/>
            <a:ext cx="1240883" cy="1240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0" y="3259630"/>
            <a:ext cx="853869" cy="1254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250" y="4786182"/>
            <a:ext cx="1524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547" y="1582065"/>
            <a:ext cx="1263805" cy="12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8146" y="103706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pure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87483" y="208527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monoid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5346" y="493999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monad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3785" y="3579541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endofunctor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68029" y="1561171"/>
            <a:ext cx="95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currying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41834" y="1248937"/>
            <a:ext cx="20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algebraic datatypes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69151" y="3902927"/>
            <a:ext cx="352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Curry–Howard correspondence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4332" y="3490332"/>
            <a:ext cx="87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functor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64820" y="925551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applicative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63347" y="544179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homomorphism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09102" y="2787805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existential quantification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96429" y="2564780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mtClean="0"/>
              <a:t>β</a:t>
            </a:r>
            <a:r>
              <a:rPr lang="nb-NO" smtClean="0"/>
              <a:t>-</a:t>
            </a:r>
            <a:r>
              <a:rPr lang="nb-NO" err="1" smtClean="0"/>
              <a:t>reduction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09788" y="2564780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/>
              <a:t>FP</a:t>
            </a:r>
            <a:endParaRPr lang="en-US" sz="9600"/>
          </a:p>
        </p:txBody>
      </p:sp>
      <p:sp>
        <p:nvSpPr>
          <p:cNvPr id="2" name="Rectangle 1"/>
          <p:cNvSpPr/>
          <p:nvPr/>
        </p:nvSpPr>
        <p:spPr>
          <a:xfrm>
            <a:off x="3742071" y="4755324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 hoc polymorphism</a:t>
            </a:r>
          </a:p>
        </p:txBody>
      </p:sp>
    </p:spTree>
    <p:extLst>
      <p:ext uri="{BB962C8B-B14F-4D97-AF65-F5344CB8AC3E}">
        <p14:creationId xmlns:p14="http://schemas.microsoft.com/office/powerpoint/2010/main" val="13627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8146" y="1037063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S.O.L.I.D.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00214" y="2683870"/>
            <a:ext cx="2452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/>
              <a:t>OOP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8292516" y="720595"/>
            <a:ext cx="266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inheritance polymorphism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65162" y="2820588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visitor pattern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03284" y="5173495"/>
            <a:ext cx="121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covariance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86800" y="2854712"/>
            <a:ext cx="27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Liskov</a:t>
            </a:r>
            <a:r>
              <a:rPr lang="en-US" smtClean="0"/>
              <a:t> substitution principle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28502" y="5542827"/>
            <a:ext cx="22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179558" y="1491135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dependency injection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77875" y="591014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singleton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99191" y="4707601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  <a:r>
              <a:rPr lang="en-US" smtClean="0"/>
              <a:t>ecorator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47" y="4253530"/>
            <a:ext cx="394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 smtClean="0"/>
              <a:t>AbstractSingletonProxyFactoryBean.java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012938" y="406886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encapsulation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17450" y="369101"/>
            <a:ext cx="21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method overloading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041095" y="2790931"/>
            <a:ext cx="6735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smtClean="0"/>
              <a:t>🚀</a:t>
            </a:r>
            <a:endParaRPr lang="en-US" sz="3500"/>
          </a:p>
        </p:txBody>
      </p:sp>
      <p:sp>
        <p:nvSpPr>
          <p:cNvPr id="4" name="TextBox 3"/>
          <p:cNvSpPr txBox="1"/>
          <p:nvPr/>
        </p:nvSpPr>
        <p:spPr>
          <a:xfrm>
            <a:off x="3356516" y="836342"/>
            <a:ext cx="562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err="1" smtClean="0"/>
              <a:t>Så</a:t>
            </a:r>
            <a:r>
              <a:rPr lang="en-US" sz="4800" smtClean="0"/>
              <a:t> </a:t>
            </a:r>
            <a:r>
              <a:rPr lang="en-US" sz="4800" err="1" smtClean="0"/>
              <a:t>hva</a:t>
            </a:r>
            <a:r>
              <a:rPr lang="en-US" sz="4800" smtClean="0"/>
              <a:t> </a:t>
            </a:r>
            <a:r>
              <a:rPr lang="en-US" sz="4800" err="1" smtClean="0"/>
              <a:t>er</a:t>
            </a:r>
            <a:r>
              <a:rPr lang="en-US" sz="4800" smtClean="0"/>
              <a:t> FP </a:t>
            </a:r>
            <a:r>
              <a:rPr lang="en-US" sz="4800" i="1" err="1" smtClean="0"/>
              <a:t>egentlig</a:t>
            </a:r>
            <a:r>
              <a:rPr lang="en-US" sz="4800" smtClean="0"/>
              <a:t>?</a:t>
            </a:r>
            <a:endParaRPr lang="en-US" sz="4800"/>
          </a:p>
        </p:txBody>
      </p:sp>
      <p:sp>
        <p:nvSpPr>
          <p:cNvPr id="6" name="TextBox 5"/>
          <p:cNvSpPr txBox="1"/>
          <p:nvPr/>
        </p:nvSpPr>
        <p:spPr>
          <a:xfrm>
            <a:off x="2678148" y="5018045"/>
            <a:ext cx="43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 smtClean="0"/>
              <a:t>Fancypants</a:t>
            </a:r>
            <a:r>
              <a:rPr lang="en-US" sz="3600" smtClean="0"/>
              <a:t> </a:t>
            </a:r>
            <a:r>
              <a:rPr lang="en-US" sz="3600" err="1" smtClean="0"/>
              <a:t>funksjoner</a:t>
            </a:r>
            <a:endParaRPr lang="en-US" sz="3600"/>
          </a:p>
        </p:txBody>
      </p:sp>
      <p:sp>
        <p:nvSpPr>
          <p:cNvPr id="8" name="TextBox 7"/>
          <p:cNvSpPr txBox="1"/>
          <p:nvPr/>
        </p:nvSpPr>
        <p:spPr>
          <a:xfrm>
            <a:off x="2771081" y="2709750"/>
            <a:ext cx="463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 smtClean="0"/>
              <a:t>Fravær</a:t>
            </a:r>
            <a:r>
              <a:rPr lang="en-US" sz="3600" smtClean="0"/>
              <a:t> </a:t>
            </a:r>
            <a:r>
              <a:rPr lang="en-US" sz="3600" err="1" smtClean="0"/>
              <a:t>av</a:t>
            </a:r>
            <a:r>
              <a:rPr lang="en-US" sz="3600" smtClean="0"/>
              <a:t> side-</a:t>
            </a:r>
            <a:r>
              <a:rPr lang="en-US" sz="3600" err="1" smtClean="0"/>
              <a:t>effekter</a:t>
            </a:r>
            <a:endParaRPr lang="en-US" sz="3600" baseline="30000"/>
          </a:p>
        </p:txBody>
      </p:sp>
      <p:sp>
        <p:nvSpPr>
          <p:cNvPr id="3" name="Left Brace 2"/>
          <p:cNvSpPr/>
          <p:nvPr/>
        </p:nvSpPr>
        <p:spPr>
          <a:xfrm>
            <a:off x="1670826" y="4621956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A2E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1670826" y="2313662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E79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0800000">
            <a:off x="9684823" y="2313661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E79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0800000">
            <a:off x="9684823" y="4618242"/>
            <a:ext cx="524108" cy="1438507"/>
          </a:xfrm>
          <a:prstGeom prst="leftBrace">
            <a:avLst>
              <a:gd name="adj1" fmla="val 27482"/>
              <a:gd name="adj2" fmla="val 51550"/>
            </a:avLst>
          </a:prstGeom>
          <a:ln w="57150">
            <a:solidFill>
              <a:srgbClr val="A2E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50459" y="2582401"/>
            <a:ext cx="109196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smtClean="0"/>
              <a:t>🚫</a:t>
            </a:r>
            <a:endParaRPr lang="en-US" sz="5400"/>
          </a:p>
        </p:txBody>
      </p:sp>
      <p:sp>
        <p:nvSpPr>
          <p:cNvPr id="14" name="TextBox 13"/>
          <p:cNvSpPr txBox="1"/>
          <p:nvPr/>
        </p:nvSpPr>
        <p:spPr>
          <a:xfrm>
            <a:off x="8162689" y="482847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000" err="1"/>
              <a:t>λ</a:t>
            </a:r>
            <a:endParaRPr lang="en-US" sz="6000"/>
          </a:p>
        </p:txBody>
      </p:sp>
      <p:sp>
        <p:nvSpPr>
          <p:cNvPr id="15" name="TextBox 14"/>
          <p:cNvSpPr txBox="1"/>
          <p:nvPr/>
        </p:nvSpPr>
        <p:spPr>
          <a:xfrm>
            <a:off x="8129237" y="4817324"/>
            <a:ext cx="65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🎩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6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8" grpId="0"/>
      <p:bldP spid="3" grpId="0" animBg="1"/>
      <p:bldP spid="10" grpId="0" animBg="1"/>
      <p:bldP spid="11" grpId="0" animBg="1"/>
      <p:bldP spid="12" grpId="0" animBg="1"/>
      <p:bldP spid="5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070517" y="802891"/>
            <a:ext cx="0" cy="509610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5649" y="5861830"/>
            <a:ext cx="9872546" cy="371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17688" y="6066265"/>
            <a:ext cx="20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err="1" smtClean="0"/>
              <a:t>Funksjoner</a:t>
            </a:r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1170880" y="606626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💩</a:t>
            </a:r>
            <a:endParaRPr lang="en-US" sz="3200"/>
          </a:p>
        </p:txBody>
      </p:sp>
      <p:sp>
        <p:nvSpPr>
          <p:cNvPr id="14" name="TextBox 13"/>
          <p:cNvSpPr txBox="1"/>
          <p:nvPr/>
        </p:nvSpPr>
        <p:spPr>
          <a:xfrm>
            <a:off x="10526749" y="606626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🎩</a:t>
            </a:r>
            <a:endParaRPr lang="en-US" sz="320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-510885" y="2981171"/>
            <a:ext cx="231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Side-</a:t>
            </a:r>
            <a:r>
              <a:rPr lang="en-US" sz="3200" err="1" smtClean="0"/>
              <a:t>effekter</a:t>
            </a:r>
            <a:endParaRPr lang="en-US" sz="320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32999" y="635624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🚫</a:t>
            </a:r>
            <a:endParaRPr lang="en-US" sz="3200"/>
          </a:p>
        </p:txBody>
      </p:sp>
      <p:sp>
        <p:nvSpPr>
          <p:cNvPr id="17" name="TextBox 16"/>
          <p:cNvSpPr txBox="1"/>
          <p:nvPr/>
        </p:nvSpPr>
        <p:spPr>
          <a:xfrm>
            <a:off x="332999" y="524107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💥</a:t>
            </a:r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9556595" y="1282391"/>
            <a:ext cx="106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Haskell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8586438" y="110473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Elm</a:t>
            </a: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9110549" y="1694986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F#</a:t>
            </a:r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750741" y="508495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2754354" y="4917687"/>
            <a:ext cx="70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Java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2047" y="4460488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C#</a:t>
            </a:r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1904790" y="1517081"/>
            <a:ext cx="98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Prolog</a:t>
            </a:r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6523463" y="2609385"/>
            <a:ext cx="81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Scala</a:t>
            </a: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6444089" y="4367566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Common Lisp</a:t>
            </a:r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099931" y="4969722"/>
            <a:ext cx="1419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JavaScript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3182" y="54418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79458" y="3756995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Scheme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295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980" y="809357"/>
            <a:ext cx="938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🚀</a:t>
            </a:r>
            <a:endParaRPr lang="en-US" sz="5400"/>
          </a:p>
        </p:txBody>
      </p:sp>
      <p:sp>
        <p:nvSpPr>
          <p:cNvPr id="2" name="Rectangle 1"/>
          <p:cNvSpPr/>
          <p:nvPr/>
        </p:nvSpPr>
        <p:spPr>
          <a:xfrm>
            <a:off x="393078" y="421962"/>
            <a:ext cx="171874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0"/>
              <a:t>🚫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21571" y="6388978"/>
            <a:ext cx="162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 smtClean="0"/>
              <a:t>xkcd.com</a:t>
            </a:r>
            <a:r>
              <a:rPr lang="en-US" smtClean="0"/>
              <a:t>/1312</a:t>
            </a:r>
            <a:endParaRPr lang="en-US"/>
          </a:p>
        </p:txBody>
      </p:sp>
      <p:pic>
        <p:nvPicPr>
          <p:cNvPr id="1026" name="Picture 2" descr="ttps://imgs.xkcd.com/comics/haskell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95" y="421962"/>
            <a:ext cx="42767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1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7996</TotalTime>
  <Words>431</Words>
  <Application>Microsoft Macintosh PowerPoint</Application>
  <PresentationFormat>Widescreen</PresentationFormat>
  <Paragraphs>157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 Nile</vt:lpstr>
      <vt:lpstr>Avenir Medium</vt:lpstr>
      <vt:lpstr>Calibri</vt:lpstr>
      <vt:lpstr>Calibri Light</vt:lpstr>
      <vt:lpstr>Consolas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Kjetil Valle</dc:creator>
  <cp:lastModifiedBy>Kjetil Valle</cp:lastModifiedBy>
  <cp:revision>55</cp:revision>
  <cp:lastPrinted>2017-04-24T21:39:11Z</cp:lastPrinted>
  <dcterms:created xsi:type="dcterms:W3CDTF">2017-04-12T16:22:10Z</dcterms:created>
  <dcterms:modified xsi:type="dcterms:W3CDTF">2017-04-25T12:42:51Z</dcterms:modified>
</cp:coreProperties>
</file>